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6887210" y="6365240"/>
            <a:ext cx="978535" cy="10045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797540" y="1943735"/>
            <a:ext cx="323215" cy="349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509885" y="2293620"/>
            <a:ext cx="1830705" cy="17856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 flipH="1">
            <a:off x="619760" y="1193165"/>
            <a:ext cx="323850" cy="4471670"/>
          </a:xfrm>
        </p:spPr>
        <p:txBody>
          <a:bodyPr>
            <a:noAutofit/>
          </a:bodyPr>
          <a:p>
            <a:r>
              <a:rPr lang="zh-CN" altLang="en-US" sz="2400" dirty="0">
                <a:solidFill>
                  <a:srgbClr val="00B0F0"/>
                </a:solidFill>
                <a:effectLst/>
              </a:rPr>
              <a:t>美的自我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：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我喜欢我</a:t>
            </a:r>
            <a:r>
              <a:rPr lang="zh-CN" altLang="en-US" sz="2400" dirty="0">
                <a:solidFill>
                  <a:srgbClr val="00B0F0"/>
                </a:solidFill>
                <a:effectLst/>
              </a:rPr>
              <a:t>自己</a:t>
            </a:r>
            <a:endParaRPr lang="zh-CN" altLang="en-US" sz="2400" dirty="0">
              <a:solidFill>
                <a:srgbClr val="00B0F0"/>
              </a:solidFill>
              <a:effectLst/>
            </a:endParaRPr>
          </a:p>
        </p:txBody>
      </p:sp>
      <p:cxnSp>
        <p:nvCxnSpPr>
          <p:cNvPr id="2" name="曲线连接符 1"/>
          <p:cNvCxnSpPr/>
          <p:nvPr/>
        </p:nvCxnSpPr>
        <p:spPr>
          <a:xfrm rot="5400000" flipV="1">
            <a:off x="7748270" y="4839335"/>
            <a:ext cx="2135505" cy="1900555"/>
          </a:xfrm>
          <a:prstGeom prst="curvedConnector3">
            <a:avLst>
              <a:gd name="adj1" fmla="val 50015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043670" y="5876290"/>
            <a:ext cx="27609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/>
              <a:t>设计来自：</a:t>
            </a:r>
            <a:r>
              <a:rPr lang="zh-CN" altLang="en-US"/>
              <a:t>袁清老师</a:t>
            </a:r>
            <a:endParaRPr lang="zh-CN" altLang="en-US"/>
          </a:p>
          <a:p>
            <a:pPr algn="ctr"/>
            <a:r>
              <a:rPr lang="zh-CN" altLang="en-US"/>
              <a:t>“致朴</a:t>
            </a:r>
            <a:r>
              <a:rPr lang="en-US" altLang="zh-CN"/>
              <a:t>·</a:t>
            </a:r>
            <a:r>
              <a:rPr lang="zh-CN" altLang="en-US"/>
              <a:t>小而美”美育</a:t>
            </a:r>
            <a:r>
              <a:rPr lang="zh-CN" altLang="en-US"/>
              <a:t>行动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906135" y="-1376045"/>
            <a:ext cx="3373755" cy="366966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2160" y="560705"/>
            <a:ext cx="7001510" cy="5251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 flipH="1" flipV="1">
            <a:off x="1223645" y="-1858010"/>
            <a:ext cx="3762375" cy="36271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42110" y="193675"/>
            <a:ext cx="292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STEP2: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刷</a:t>
            </a:r>
            <a:r>
              <a:rPr lang="zh-CN" altLang="en-US" sz="2400">
                <a:solidFill>
                  <a:schemeClr val="bg1"/>
                </a:solidFill>
              </a:rPr>
              <a:t>纸：不一样的</a:t>
            </a:r>
            <a:r>
              <a:rPr lang="zh-CN" altLang="en-US" sz="2400">
                <a:solidFill>
                  <a:schemeClr val="bg1"/>
                </a:solidFill>
              </a:rPr>
              <a:t>颜色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4303395" y="198120"/>
            <a:ext cx="7427595" cy="9055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每一笔，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都是偶然又独一无二的创造</a:t>
            </a:r>
            <a:endParaRPr lang="zh-CN" altLang="en-US" sz="28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623060" y="2432685"/>
            <a:ext cx="323850" cy="349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27250" y="2432685"/>
            <a:ext cx="82213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准备：水粉纸（小若干、大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1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张）、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1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只装满水的纸杯、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1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只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笔刷</a:t>
            </a:r>
            <a:endParaRPr lang="zh-CN" altLang="en-US" sz="20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623060" y="3071495"/>
            <a:ext cx="323850" cy="349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0" y="3047365"/>
            <a:ext cx="88226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先在小纸片上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试一试：用笔刷将水粉纸刷湿（如果水会滴下，用纸巾轻轻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擦拭）</a:t>
            </a:r>
            <a:endParaRPr lang="zh-CN" altLang="en-US" sz="20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23060" y="3683000"/>
            <a:ext cx="323850" cy="349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7250" y="3662045"/>
            <a:ext cx="89623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选一种最能代表你的颜色，直接挤几点（绿豆大小）在纸张上，用笔刷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刷开</a:t>
            </a:r>
            <a:endParaRPr lang="zh-CN" altLang="en-US" sz="20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  <p:sp>
        <p:nvSpPr>
          <p:cNvPr id="7" name="标题 11"/>
          <p:cNvSpPr>
            <a:spLocks noGrp="1"/>
          </p:cNvSpPr>
          <p:nvPr/>
        </p:nvSpPr>
        <p:spPr>
          <a:xfrm flipH="1">
            <a:off x="683260" y="1404620"/>
            <a:ext cx="323850" cy="4471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00B0F0"/>
                </a:solidFill>
                <a:effectLst/>
              </a:rPr>
              <a:t>美的自我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：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我喜欢我</a:t>
            </a:r>
            <a:r>
              <a:rPr lang="zh-CN" altLang="en-US" sz="2400" dirty="0">
                <a:solidFill>
                  <a:srgbClr val="00B0F0"/>
                </a:solidFill>
                <a:effectLst/>
              </a:rPr>
              <a:t>自己</a:t>
            </a:r>
            <a:endParaRPr lang="zh-CN" altLang="en-US" sz="2400" dirty="0">
              <a:solidFill>
                <a:srgbClr val="00B0F0"/>
              </a:solidFill>
              <a:effectLst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23060" y="4297680"/>
            <a:ext cx="323850" cy="349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127250" y="4276725"/>
            <a:ext cx="93833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制造特别的肌理（尝试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一下，纸巾、泡泡纸、笔刷的痕迹、叶片、加上其他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颜色）</a:t>
            </a:r>
            <a:endParaRPr lang="zh-CN" altLang="en-US" sz="20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27250" y="4891405"/>
            <a:ext cx="89623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选择一张你满意的效果，“复制”在大纸上，平铺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晾干</a:t>
            </a:r>
            <a:endParaRPr lang="zh-CN" altLang="en-US" sz="20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23060" y="4866005"/>
            <a:ext cx="323850" cy="349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1175" y="1103630"/>
            <a:ext cx="5064760" cy="506476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flipH="1" flipV="1">
            <a:off x="1223645" y="-1858010"/>
            <a:ext cx="3762375" cy="36271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46910" y="273685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STEP3: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小诗：不一样的</a:t>
            </a:r>
            <a:r>
              <a:rPr lang="zh-CN" altLang="en-US" sz="2400">
                <a:solidFill>
                  <a:schemeClr val="bg1"/>
                </a:solidFill>
              </a:rPr>
              <a:t>我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4303395" y="198120"/>
            <a:ext cx="7427595" cy="9055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不一样的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我，不一样的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美</a:t>
            </a:r>
            <a:endParaRPr lang="zh-CN" altLang="en-US" sz="28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7" name="标题 11"/>
          <p:cNvSpPr>
            <a:spLocks noGrp="1"/>
          </p:cNvSpPr>
          <p:nvPr/>
        </p:nvSpPr>
        <p:spPr>
          <a:xfrm flipH="1">
            <a:off x="683260" y="1404620"/>
            <a:ext cx="323850" cy="4471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00B0F0"/>
                </a:solidFill>
                <a:effectLst/>
              </a:rPr>
              <a:t>美的自我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：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我喜欢我</a:t>
            </a:r>
            <a:r>
              <a:rPr lang="zh-CN" altLang="en-US" sz="2400" dirty="0">
                <a:solidFill>
                  <a:srgbClr val="00B0F0"/>
                </a:solidFill>
                <a:effectLst/>
              </a:rPr>
              <a:t>自己</a:t>
            </a:r>
            <a:endParaRPr lang="zh-CN" altLang="en-US" sz="2400" dirty="0">
              <a:solidFill>
                <a:srgbClr val="00B0F0"/>
              </a:solidFill>
              <a:effectLst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180" y="1761490"/>
            <a:ext cx="30861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 flipH="1" flipV="1">
            <a:off x="1223645" y="-1858010"/>
            <a:ext cx="3762375" cy="36271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46910" y="273685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STEP3: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小诗：不一样的</a:t>
            </a:r>
            <a:r>
              <a:rPr lang="zh-CN" altLang="en-US" sz="2400">
                <a:solidFill>
                  <a:schemeClr val="bg1"/>
                </a:solidFill>
              </a:rPr>
              <a:t>我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4303395" y="198120"/>
            <a:ext cx="7427595" cy="9055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不一样的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我，不一样的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美</a:t>
            </a:r>
            <a:endParaRPr lang="zh-CN" altLang="en-US" sz="28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7" name="标题 11"/>
          <p:cNvSpPr>
            <a:spLocks noGrp="1"/>
          </p:cNvSpPr>
          <p:nvPr/>
        </p:nvSpPr>
        <p:spPr>
          <a:xfrm flipH="1">
            <a:off x="683260" y="1404620"/>
            <a:ext cx="323850" cy="4471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00B0F0"/>
                </a:solidFill>
                <a:effectLst/>
              </a:rPr>
              <a:t>美的自我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：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我喜欢我</a:t>
            </a:r>
            <a:r>
              <a:rPr lang="zh-CN" altLang="en-US" sz="2400" dirty="0">
                <a:solidFill>
                  <a:srgbClr val="00B0F0"/>
                </a:solidFill>
                <a:effectLst/>
              </a:rPr>
              <a:t>自己</a:t>
            </a:r>
            <a:endParaRPr lang="zh-CN" altLang="en-US" sz="2400" dirty="0">
              <a:solidFill>
                <a:srgbClr val="00B0F0"/>
              </a:solidFill>
              <a:effectLst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8710" y="1769110"/>
            <a:ext cx="7434580" cy="4310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 flipH="1" flipV="1">
            <a:off x="1223645" y="-1858010"/>
            <a:ext cx="3762375" cy="36271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46910" y="273685"/>
            <a:ext cx="26212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STEP3: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小诗：不一样的</a:t>
            </a:r>
            <a:r>
              <a:rPr lang="zh-CN" altLang="en-US" sz="2400">
                <a:solidFill>
                  <a:schemeClr val="bg1"/>
                </a:solidFill>
              </a:rPr>
              <a:t>我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4303395" y="198120"/>
            <a:ext cx="7427595" cy="905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不一样的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我，不一样的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美</a:t>
            </a:r>
            <a:endParaRPr lang="zh-CN" altLang="en-US" sz="28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7" name="标题 11"/>
          <p:cNvSpPr>
            <a:spLocks noGrp="1"/>
          </p:cNvSpPr>
          <p:nvPr/>
        </p:nvSpPr>
        <p:spPr>
          <a:xfrm flipH="1">
            <a:off x="683260" y="1404620"/>
            <a:ext cx="323850" cy="44716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00B0F0"/>
                </a:solidFill>
                <a:effectLst/>
              </a:rPr>
              <a:t>美的自我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：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我喜欢我</a:t>
            </a:r>
            <a:r>
              <a:rPr lang="zh-CN" altLang="en-US" sz="2400" dirty="0">
                <a:solidFill>
                  <a:srgbClr val="00B0F0"/>
                </a:solidFill>
                <a:effectLst/>
              </a:rPr>
              <a:t>自己</a:t>
            </a:r>
            <a:endParaRPr lang="zh-CN" altLang="en-US" sz="2400" dirty="0">
              <a:solidFill>
                <a:srgbClr val="00B0F0"/>
              </a:solidFill>
              <a:effectLst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6145" y="1740535"/>
            <a:ext cx="5934075" cy="1056005"/>
            <a:chOff x="3458" y="3257"/>
            <a:chExt cx="6785" cy="1663"/>
          </a:xfrm>
          <a:solidFill>
            <a:srgbClr val="00B0F0"/>
          </a:solidFill>
        </p:grpSpPr>
        <p:sp>
          <p:nvSpPr>
            <p:cNvPr id="4" name="矩形 3"/>
            <p:cNvSpPr/>
            <p:nvPr/>
          </p:nvSpPr>
          <p:spPr>
            <a:xfrm>
              <a:off x="3458" y="3257"/>
              <a:ext cx="6577" cy="1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458" y="3435"/>
              <a:ext cx="6785" cy="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我喜欢我的</a:t>
              </a:r>
              <a:r>
                <a:rPr lang="en-US" altLang="zh-CN">
                  <a:solidFill>
                    <a:schemeClr val="bg1"/>
                  </a:solidFill>
                </a:rPr>
                <a:t>......</a:t>
              </a:r>
              <a:r>
                <a:rPr lang="zh-CN" altLang="en-US">
                  <a:solidFill>
                    <a:schemeClr val="bg1"/>
                  </a:solidFill>
                </a:rPr>
                <a:t>因为</a:t>
              </a:r>
              <a:r>
                <a:rPr lang="en-US" altLang="zh-CN">
                  <a:solidFill>
                    <a:schemeClr val="bg1"/>
                  </a:solidFill>
                </a:rPr>
                <a:t>......</a:t>
              </a:r>
              <a:r>
                <a:rPr lang="zh-CN" altLang="en-US">
                  <a:solidFill>
                    <a:schemeClr val="bg1"/>
                  </a:solidFill>
                </a:rPr>
                <a:t>（理由），</a:t>
              </a:r>
              <a:endParaRPr lang="zh-CN" altLang="en-US">
                <a:solidFill>
                  <a:schemeClr val="bg1"/>
                </a:solidFill>
              </a:endParaRPr>
            </a:p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因此我喜欢我的</a:t>
              </a:r>
              <a:r>
                <a:rPr lang="en-US" altLang="zh-CN">
                  <a:solidFill>
                    <a:schemeClr val="bg1"/>
                  </a:solidFill>
                </a:rPr>
                <a:t>......</a:t>
              </a:r>
              <a:endParaRPr lang="en-US" altLang="zh-CN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400">
                  <a:solidFill>
                    <a:schemeClr val="tx2"/>
                  </a:solidFill>
                </a:rPr>
                <a:t>喜欢自己身体的某个部分，说说为什么</a:t>
              </a:r>
              <a:endParaRPr lang="zh-CN" altLang="en-US" sz="140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47415" y="3127375"/>
            <a:ext cx="5934710" cy="1201420"/>
            <a:chOff x="3458" y="3257"/>
            <a:chExt cx="6785" cy="1892"/>
          </a:xfrm>
          <a:solidFill>
            <a:srgbClr val="00B0F0"/>
          </a:solidFill>
        </p:grpSpPr>
        <p:sp>
          <p:nvSpPr>
            <p:cNvPr id="12" name="矩形 11"/>
            <p:cNvSpPr/>
            <p:nvPr/>
          </p:nvSpPr>
          <p:spPr>
            <a:xfrm>
              <a:off x="3458" y="3257"/>
              <a:ext cx="6577" cy="1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58" y="3358"/>
              <a:ext cx="6785" cy="179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我不喜欢我的</a:t>
              </a:r>
              <a:r>
                <a:rPr lang="en-US" altLang="zh-CN">
                  <a:solidFill>
                    <a:schemeClr val="bg1"/>
                  </a:solidFill>
                </a:rPr>
                <a:t>......</a:t>
              </a:r>
              <a:r>
                <a:rPr lang="zh-CN" altLang="en-US">
                  <a:solidFill>
                    <a:schemeClr val="bg1"/>
                  </a:solidFill>
                </a:rPr>
                <a:t>因为</a:t>
              </a:r>
              <a:r>
                <a:rPr lang="en-US" altLang="zh-CN">
                  <a:solidFill>
                    <a:schemeClr val="bg1"/>
                  </a:solidFill>
                </a:rPr>
                <a:t>.....</a:t>
              </a:r>
              <a:endParaRPr lang="en-US" altLang="zh-CN">
                <a:solidFill>
                  <a:schemeClr val="bg1"/>
                </a:solidFill>
              </a:endParaRPr>
            </a:p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但是</a:t>
              </a:r>
              <a:r>
                <a:rPr lang="en-US" altLang="zh-CN">
                  <a:solidFill>
                    <a:schemeClr val="bg1"/>
                  </a:solidFill>
                </a:rPr>
                <a:t>......</a:t>
              </a:r>
              <a:r>
                <a:rPr lang="zh-CN" altLang="en-US">
                  <a:solidFill>
                    <a:schemeClr val="bg1"/>
                  </a:solidFill>
                </a:rPr>
                <a:t>，</a:t>
              </a:r>
              <a:endParaRPr lang="zh-CN" altLang="en-US">
                <a:solidFill>
                  <a:schemeClr val="bg1"/>
                </a:solidFill>
              </a:endParaRPr>
            </a:p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我喜欢我</a:t>
              </a:r>
              <a:r>
                <a:rPr lang="zh-CN" altLang="en-US">
                  <a:solidFill>
                    <a:schemeClr val="bg1"/>
                  </a:solidFill>
                  <a:sym typeface="+mn-ea"/>
                </a:rPr>
                <a:t>的，</a:t>
              </a:r>
              <a:r>
                <a:rPr lang="en-US" altLang="zh-CN">
                  <a:solidFill>
                    <a:schemeClr val="bg1"/>
                  </a:solidFill>
                  <a:sym typeface="+mn-ea"/>
                </a:rPr>
                <a:t>......</a:t>
              </a:r>
              <a:endParaRPr lang="zh-CN" altLang="en-US" sz="14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400">
                  <a:solidFill>
                    <a:schemeClr val="tx2"/>
                  </a:solidFill>
                </a:rPr>
                <a:t>不喜欢自己身体的某个部分，想想它的优点</a:t>
              </a:r>
              <a:endParaRPr lang="zh-CN" altLang="en-US" sz="1400">
                <a:solidFill>
                  <a:schemeClr val="tx2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447415" y="4596765"/>
            <a:ext cx="5934075" cy="860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我喜欢我，</a:t>
            </a:r>
            <a:r>
              <a:rPr lang="en-US" altLang="zh-CN">
                <a:solidFill>
                  <a:schemeClr val="bg1"/>
                </a:solidFill>
              </a:rPr>
              <a:t>......</a:t>
            </a:r>
            <a:endParaRPr lang="zh-CN" altLang="en-US">
              <a:solidFill>
                <a:schemeClr val="bg1"/>
              </a:solidFill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</a:rPr>
              <a:t>我就是我，</a:t>
            </a:r>
            <a:r>
              <a:rPr lang="zh-CN" altLang="en-US">
                <a:solidFill>
                  <a:schemeClr val="bg1"/>
                </a:solidFill>
              </a:rPr>
              <a:t>是……</a:t>
            </a:r>
            <a:endParaRPr lang="zh-CN" altLang="en-US">
              <a:solidFill>
                <a:schemeClr val="bg1"/>
              </a:solidFill>
            </a:endParaRPr>
          </a:p>
          <a:p>
            <a:pPr algn="ctr"/>
            <a:r>
              <a:rPr lang="zh-CN" altLang="en-US" sz="1400">
                <a:solidFill>
                  <a:schemeClr val="tx2"/>
                </a:solidFill>
              </a:rPr>
              <a:t>探索自己内在为之骄傲之处</a:t>
            </a:r>
            <a:endParaRPr lang="zh-CN" altLang="en-US" sz="1400">
              <a:solidFill>
                <a:schemeClr val="tx2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5112385" y="5541645"/>
            <a:ext cx="7427595" cy="905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思考，书写，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小修改</a:t>
            </a:r>
            <a:endParaRPr lang="zh-CN" altLang="en-US" sz="28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 flipH="1" flipV="1">
            <a:off x="1223645" y="-1858010"/>
            <a:ext cx="3762375" cy="36271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46910" y="273685"/>
            <a:ext cx="180276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STEP3:</a:t>
            </a:r>
            <a:r>
              <a:rPr lang="zh-CN" altLang="en-US" sz="2400">
                <a:solidFill>
                  <a:schemeClr val="bg1"/>
                </a:solidFill>
              </a:rPr>
              <a:t>分享</a:t>
            </a:r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1846580" y="2891790"/>
            <a:ext cx="323850" cy="349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70430" y="2891790"/>
            <a:ext cx="82213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小组分享：请每一位伙伴，读一读自己的小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  <a:sym typeface="+mn-ea"/>
              </a:rPr>
              <a:t>诗。</a:t>
            </a:r>
            <a:endParaRPr lang="zh-CN" altLang="en-US" sz="20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  <p:sp>
        <p:nvSpPr>
          <p:cNvPr id="7" name="标题 11"/>
          <p:cNvSpPr>
            <a:spLocks noGrp="1"/>
          </p:cNvSpPr>
          <p:nvPr/>
        </p:nvSpPr>
        <p:spPr>
          <a:xfrm flipH="1">
            <a:off x="683260" y="1404620"/>
            <a:ext cx="323850" cy="44716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00B0F0"/>
                </a:solidFill>
                <a:effectLst/>
              </a:rPr>
              <a:t>美的自我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：</a:t>
            </a:r>
            <a:br>
              <a:rPr lang="zh-CN" altLang="en-US" sz="2400" dirty="0">
                <a:solidFill>
                  <a:srgbClr val="00B0F0"/>
                </a:solidFill>
                <a:effectLst/>
              </a:rPr>
            </a:br>
            <a:r>
              <a:rPr lang="zh-CN" altLang="en-US" sz="2400" dirty="0">
                <a:solidFill>
                  <a:srgbClr val="00B0F0"/>
                </a:solidFill>
                <a:effectLst/>
              </a:rPr>
              <a:t>我喜欢我</a:t>
            </a:r>
            <a:r>
              <a:rPr lang="zh-CN" altLang="en-US" sz="2400" dirty="0">
                <a:solidFill>
                  <a:srgbClr val="00B0F0"/>
                </a:solidFill>
                <a:effectLst/>
              </a:rPr>
              <a:t>自己</a:t>
            </a:r>
            <a:endParaRPr lang="zh-CN" altLang="en-US" sz="2400" dirty="0">
              <a:solidFill>
                <a:srgbClr val="00B0F0"/>
              </a:solidFill>
              <a:effectLst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4303395" y="198120"/>
            <a:ext cx="7427595" cy="905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不一样的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我，不一样的</a:t>
            </a:r>
            <a:r>
              <a:rPr lang="zh-CN" altLang="en-US" sz="2800" dirty="0">
                <a:solidFill>
                  <a:srgbClr val="00B0F0"/>
                </a:solidFill>
                <a:effectLst/>
                <a:latin typeface="楷体_GB2312" charset="0"/>
                <a:ea typeface="楷体_GB2312" charset="0"/>
                <a:cs typeface="楷体_GB2312" charset="0"/>
              </a:rPr>
              <a:t>美</a:t>
            </a:r>
            <a:endParaRPr lang="zh-CN" altLang="en-US" sz="2800" dirty="0">
              <a:solidFill>
                <a:srgbClr val="00B0F0"/>
              </a:solidFill>
              <a:effectLst/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NDhiZjUzOGU1YTRkYTI4MDFlYzNhM2I4MjhiOTk0NG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WPS 演示</Application>
  <PresentationFormat>宽屏</PresentationFormat>
  <Paragraphs>67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楷体</vt:lpstr>
      <vt:lpstr>楷体_GB2312</vt:lpstr>
      <vt:lpstr>新宋体</vt:lpstr>
      <vt:lpstr>微软雅黑</vt:lpstr>
      <vt:lpstr>Arial Unicode MS</vt:lpstr>
      <vt:lpstr>Calibri</vt:lpstr>
      <vt:lpstr>WPS</vt:lpstr>
      <vt:lpstr>美的自我 ： 我喜欢我自己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Jane Dong</cp:lastModifiedBy>
  <cp:revision>156</cp:revision>
  <dcterms:created xsi:type="dcterms:W3CDTF">2019-06-19T02:08:00Z</dcterms:created>
  <dcterms:modified xsi:type="dcterms:W3CDTF">2024-04-15T11:45:23Z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925C47FA50A648AF8E16712C841EFAA3_13</vt:lpwstr>
  </property>
</Properties>
</file>